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
  </p:notesMasterIdLst>
  <p:sldIdLst>
    <p:sldId id="1496" r:id="rId5"/>
    <p:sldId id="150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72" d="100"/>
          <a:sy n="72"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10D42-6AE3-4CC5-913C-79876AEED641}" type="datetimeFigureOut">
              <a:rPr lang="en-GB" smtClean="0"/>
              <a:t>02/08/2023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96F68-15E6-4A08-B85D-97F22D9235B4}" type="slidenum">
              <a:rPr lang="en-GB" smtClean="0"/>
              <a:t>‹#›</a:t>
            </a:fld>
            <a:endParaRPr lang="en-GB" dirty="0"/>
          </a:p>
        </p:txBody>
      </p:sp>
    </p:spTree>
    <p:extLst>
      <p:ext uri="{BB962C8B-B14F-4D97-AF65-F5344CB8AC3E}">
        <p14:creationId xmlns:p14="http://schemas.microsoft.com/office/powerpoint/2010/main" val="4160378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E0760679-DEA4-41BA-A7FF-B925F25BA60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10710758" y="188914"/>
            <a:ext cx="1303020" cy="1247775"/>
          </a:xfrm>
          <a:prstGeom prst="rect">
            <a:avLst/>
          </a:prstGeom>
        </p:spPr>
      </p:pic>
    </p:spTree>
    <p:extLst>
      <p:ext uri="{BB962C8B-B14F-4D97-AF65-F5344CB8AC3E}">
        <p14:creationId xmlns:p14="http://schemas.microsoft.com/office/powerpoint/2010/main" val="327673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4013958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5166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8499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2291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2386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79855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606827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2388584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197928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CD3CFA-4DDC-43FC-968A-540737FDA836}" type="datetimeFigureOut">
              <a:rPr lang="en-GB" smtClean="0"/>
              <a:t>02/08/2023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50FC886-343C-4B72-AFE6-F0497CBE7873}" type="slidenum">
              <a:rPr lang="en-GB" smtClean="0"/>
              <a:t>‹#›</a:t>
            </a:fld>
            <a:endParaRPr lang="en-GB" dirty="0"/>
          </a:p>
        </p:txBody>
      </p:sp>
    </p:spTree>
    <p:extLst>
      <p:ext uri="{BB962C8B-B14F-4D97-AF65-F5344CB8AC3E}">
        <p14:creationId xmlns:p14="http://schemas.microsoft.com/office/powerpoint/2010/main" val="707416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02/08/2023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dirty="0"/>
          </a:p>
        </p:txBody>
      </p:sp>
    </p:spTree>
    <p:extLst>
      <p:ext uri="{BB962C8B-B14F-4D97-AF65-F5344CB8AC3E}">
        <p14:creationId xmlns:p14="http://schemas.microsoft.com/office/powerpoint/2010/main" val="2346093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apyrus-uk.org/" TargetMode="External"/><Relationship Id="rId13" Type="http://schemas.openxmlformats.org/officeDocument/2006/relationships/hyperlink" Target="https://www.themix.org.uk/get-support" TargetMode="External"/><Relationship Id="rId18" Type="http://schemas.openxmlformats.org/officeDocument/2006/relationships/hyperlink" Target="https://www.papyrus-uk.org/" TargetMode="External"/><Relationship Id="rId26" Type="http://schemas.openxmlformats.org/officeDocument/2006/relationships/hyperlink" Target="https://www.youngminds.org.uk/" TargetMode="External"/><Relationship Id="rId3" Type="http://schemas.openxmlformats.org/officeDocument/2006/relationships/hyperlink" Target="https://www.childline.org.uk/toolbox/calm-zone/" TargetMode="External"/><Relationship Id="rId21" Type="http://schemas.openxmlformats.org/officeDocument/2006/relationships/image" Target="../media/image5.png"/><Relationship Id="rId7" Type="http://schemas.openxmlformats.org/officeDocument/2006/relationships/hyperlink" Target="https://www.giveusashout.org/" TargetMode="External"/><Relationship Id="rId12" Type="http://schemas.openxmlformats.org/officeDocument/2006/relationships/hyperlink" Target="mailto:jo@samaritans.org" TargetMode="External"/><Relationship Id="rId17" Type="http://schemas.openxmlformats.org/officeDocument/2006/relationships/image" Target="../media/image3.png"/><Relationship Id="rId25" Type="http://schemas.openxmlformats.org/officeDocument/2006/relationships/image" Target="../media/image7.png"/><Relationship Id="rId2" Type="http://schemas.openxmlformats.org/officeDocument/2006/relationships/image" Target="../media/image2.jpg"/><Relationship Id="rId16" Type="http://schemas.openxmlformats.org/officeDocument/2006/relationships/hyperlink" Target="https://giveusashout.org/" TargetMode="External"/><Relationship Id="rId20" Type="http://schemas.openxmlformats.org/officeDocument/2006/relationships/hyperlink" Target="https://www.childline.org.uk/" TargetMode="Externa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s://www.nhs.uk/every-mind-matters/mental-wellbeing-tips/youth-mental-health/" TargetMode="External"/><Relationship Id="rId11" Type="http://schemas.openxmlformats.org/officeDocument/2006/relationships/hyperlink" Target="http://www.samaritans.org/" TargetMode="External"/><Relationship Id="rId24" Type="http://schemas.openxmlformats.org/officeDocument/2006/relationships/hyperlink" Target="https://www.themix.org.uk/" TargetMode="External"/><Relationship Id="rId5" Type="http://schemas.openxmlformats.org/officeDocument/2006/relationships/hyperlink" Target="https://www.kooth.com/" TargetMode="External"/><Relationship Id="rId15" Type="http://schemas.openxmlformats.org/officeDocument/2006/relationships/hyperlink" Target="https://mhlda.cmail19.com/t/d-l-qhjlyik-juuibbdj-r/" TargetMode="External"/><Relationship Id="rId23" Type="http://schemas.openxmlformats.org/officeDocument/2006/relationships/image" Target="../media/image6.jpeg"/><Relationship Id="rId28" Type="http://schemas.openxmlformats.org/officeDocument/2006/relationships/hyperlink" Target="nhs.uk/urgentmentalhealth" TargetMode="External"/><Relationship Id="rId10" Type="http://schemas.openxmlformats.org/officeDocument/2006/relationships/hyperlink" Target="https://www.childline.org.uk/get-support/1-2-1-counsellor-chat/" TargetMode="External"/><Relationship Id="rId19" Type="http://schemas.openxmlformats.org/officeDocument/2006/relationships/image" Target="../media/image4.jpeg"/><Relationship Id="rId4" Type="http://schemas.openxmlformats.org/officeDocument/2006/relationships/hyperlink" Target="https://www.themix.org.uk/mental-health" TargetMode="External"/><Relationship Id="rId9" Type="http://schemas.openxmlformats.org/officeDocument/2006/relationships/hyperlink" Target="http://www.childline.org.uk/" TargetMode="External"/><Relationship Id="rId14" Type="http://schemas.openxmlformats.org/officeDocument/2006/relationships/hyperlink" Target="https://youngminds.org.uk/" TargetMode="External"/><Relationship Id="rId22" Type="http://schemas.openxmlformats.org/officeDocument/2006/relationships/hyperlink" Target="https://www.samaritans.org/" TargetMode="External"/><Relationship Id="rId27"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hyperlink" Target="https://www.nhs.uk/oneyou/every-mind-matters/" TargetMode="External"/><Relationship Id="rId13" Type="http://schemas.openxmlformats.org/officeDocument/2006/relationships/hyperlink" Target="http://www.samaritans.org/" TargetMode="External"/><Relationship Id="rId18" Type="http://schemas.openxmlformats.org/officeDocument/2006/relationships/hyperlink" Target="https://www.youngminds.org.uk/parent" TargetMode="External"/><Relationship Id="rId26" Type="http://schemas.openxmlformats.org/officeDocument/2006/relationships/image" Target="../media/image4.jpeg"/><Relationship Id="rId3" Type="http://schemas.openxmlformats.org/officeDocument/2006/relationships/hyperlink" Target="https://www.youngminds.org.uk/parent/parents-a-z-mental-health-guide/suicidal-thoughts/" TargetMode="External"/><Relationship Id="rId21" Type="http://schemas.openxmlformats.org/officeDocument/2006/relationships/image" Target="../media/image9.png"/><Relationship Id="rId7" Type="http://schemas.openxmlformats.org/officeDocument/2006/relationships/hyperlink" Target="https://mhlda.cmail19.com/t/d-l-qhjlyik-juuibbdj-r/" TargetMode="External"/><Relationship Id="rId12" Type="http://schemas.openxmlformats.org/officeDocument/2006/relationships/hyperlink" Target="https://www.giveusashout.org/" TargetMode="External"/><Relationship Id="rId17" Type="http://schemas.openxmlformats.org/officeDocument/2006/relationships/hyperlink" Target="https://www.childline.org.uk/get-support/1-2-1-counsellor-chat/" TargetMode="External"/><Relationship Id="rId25" Type="http://schemas.openxmlformats.org/officeDocument/2006/relationships/hyperlink" Target="https://www.papyrus-uk.org/" TargetMode="External"/><Relationship Id="rId2" Type="http://schemas.openxmlformats.org/officeDocument/2006/relationships/image" Target="../media/image10.jpg"/><Relationship Id="rId16" Type="http://schemas.openxmlformats.org/officeDocument/2006/relationships/hyperlink" Target="http://www.childline.org.uk/" TargetMode="External"/><Relationship Id="rId20" Type="http://schemas.openxmlformats.org/officeDocument/2006/relationships/hyperlink" Target="nhs.uk/urgentmentalhealth" TargetMode="External"/><Relationship Id="rId1" Type="http://schemas.openxmlformats.org/officeDocument/2006/relationships/slideLayout" Target="../slideLayouts/slideLayout1.xml"/><Relationship Id="rId6" Type="http://schemas.openxmlformats.org/officeDocument/2006/relationships/hyperlink" Target="https://zerosuicidealliance.com/training" TargetMode="External"/><Relationship Id="rId11" Type="http://schemas.openxmlformats.org/officeDocument/2006/relationships/hyperlink" Target="https://youngminds.org.uk/" TargetMode="External"/><Relationship Id="rId24" Type="http://schemas.openxmlformats.org/officeDocument/2006/relationships/image" Target="../media/image6.jpeg"/><Relationship Id="rId5" Type="http://schemas.openxmlformats.org/officeDocument/2006/relationships/hyperlink" Target="https://www.nhs.uk/every-mind-matters/supporting-others/childrens-mental-health/" TargetMode="External"/><Relationship Id="rId15" Type="http://schemas.openxmlformats.org/officeDocument/2006/relationships/hyperlink" Target="http://www.papyrus-uk.org/" TargetMode="External"/><Relationship Id="rId23" Type="http://schemas.openxmlformats.org/officeDocument/2006/relationships/image" Target="../media/image3.png"/><Relationship Id="rId28" Type="http://schemas.openxmlformats.org/officeDocument/2006/relationships/image" Target="../media/image5.png"/><Relationship Id="rId10" Type="http://schemas.openxmlformats.org/officeDocument/2006/relationships/hyperlink" Target="https://youngminds.org.uk/find-help/for-parents/parents-helpline/" TargetMode="External"/><Relationship Id="rId19" Type="http://schemas.openxmlformats.org/officeDocument/2006/relationships/image" Target="../media/image8.jpeg"/><Relationship Id="rId4" Type="http://schemas.openxmlformats.org/officeDocument/2006/relationships/hyperlink" Target="https://www.nhs.uk/nhs-app/" TargetMode="External"/><Relationship Id="rId9" Type="http://schemas.openxmlformats.org/officeDocument/2006/relationships/hyperlink" Target="https://www.nhs.uk/every-mind-matters/mental-wellbeing-tips/youth-mental-health/" TargetMode="External"/><Relationship Id="rId14" Type="http://schemas.openxmlformats.org/officeDocument/2006/relationships/hyperlink" Target="mailto:jo@samaritans.org" TargetMode="External"/><Relationship Id="rId22" Type="http://schemas.openxmlformats.org/officeDocument/2006/relationships/hyperlink" Target="https://giveusashout.org/" TargetMode="External"/><Relationship Id="rId27" Type="http://schemas.openxmlformats.org/officeDocument/2006/relationships/hyperlink" Target="https://www.childline.org.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414339" y="228600"/>
            <a:ext cx="5872161"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Schools: Student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		</a:t>
            </a: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6765"/>
            <a:ext cx="2928768" cy="51269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tx1"/>
              </a:solidFill>
              <a:latin typeface="Arial" panose="020B0604020202020204" pitchFamily="34" charset="0"/>
              <a:cs typeface="Arial" panose="020B0604020202020204" pitchFamily="34" charset="0"/>
            </a:endParaRPr>
          </a:p>
          <a:p>
            <a:pPr algn="ctr"/>
            <a:r>
              <a:rPr lang="en-GB" sz="1400" b="1" dirty="0">
                <a:solidFill>
                  <a:schemeClr val="tx1"/>
                </a:solidFill>
                <a:latin typeface="Arial" panose="020B0604020202020204" pitchFamily="34" charset="0"/>
                <a:cs typeface="Arial" panose="020B0604020202020204" pitchFamily="34" charset="0"/>
              </a:rPr>
              <a:t>Digital resources:</a:t>
            </a:r>
          </a:p>
          <a:p>
            <a:pPr algn="ctr"/>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Calm zone | Childline</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Activities and tools, wellbeing exercises and interactive games for under 19s.</a:t>
            </a:r>
          </a:p>
          <a:p>
            <a:r>
              <a:rPr lang="en-GB" sz="1400" b="1" dirty="0">
                <a:solidFill>
                  <a:schemeClr val="tx1"/>
                </a:solidFill>
                <a:latin typeface="Arial" panose="020B0604020202020204" pitchFamily="34" charset="0"/>
                <a:cs typeface="Arial" panose="020B0604020202020204" pitchFamily="34" charset="0"/>
              </a:rPr>
              <a:t> </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Mental Health - The Mix</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articles and discussion forums for 11 – 25 year olds. </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Home – Kooth</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mental wellbeing community for 10 – 25 year olds.</a:t>
            </a: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Self-care tips videos for young people - Every Mind Matters - NHS (www.nhs.uk)</a:t>
            </a:r>
            <a:endParaRPr lang="en-GB" sz="1400" b="1" dirty="0">
              <a:solidFill>
                <a:srgbClr val="005EB8"/>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Online self-care video library.</a:t>
            </a:r>
          </a:p>
          <a:p>
            <a:endParaRPr lang="en-GB" sz="1600" b="1" dirty="0"/>
          </a:p>
        </p:txBody>
      </p:sp>
      <p:sp>
        <p:nvSpPr>
          <p:cNvPr id="4" name="TextBox 3">
            <a:extLst>
              <a:ext uri="{FF2B5EF4-FFF2-40B4-BE49-F238E27FC236}">
                <a16:creationId xmlns:a16="http://schemas.microsoft.com/office/drawing/2014/main" id="{FD31BD75-B46C-4B52-9137-50B79D746677}"/>
              </a:ext>
            </a:extLst>
          </p:cNvPr>
          <p:cNvSpPr txBox="1"/>
          <p:nvPr/>
        </p:nvSpPr>
        <p:spPr>
          <a:xfrm>
            <a:off x="285752" y="895310"/>
            <a:ext cx="8586786"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Where to go for help:</a:t>
            </a:r>
          </a:p>
        </p:txBody>
      </p:sp>
      <p:sp>
        <p:nvSpPr>
          <p:cNvPr id="9" name="TextBox 8">
            <a:extLst>
              <a:ext uri="{FF2B5EF4-FFF2-40B4-BE49-F238E27FC236}">
                <a16:creationId xmlns:a16="http://schemas.microsoft.com/office/drawing/2014/main" id="{51FD9427-8B77-4F19-82CE-D6897A230EC8}"/>
              </a:ext>
            </a:extLst>
          </p:cNvPr>
          <p:cNvSpPr txBox="1"/>
          <p:nvPr/>
        </p:nvSpPr>
        <p:spPr>
          <a:xfrm>
            <a:off x="414339" y="1264642"/>
            <a:ext cx="8522493" cy="5878532"/>
          </a:xfrm>
          <a:prstGeom prst="rect">
            <a:avLst/>
          </a:prstGeom>
          <a:noFill/>
        </p:spPr>
        <p:txBody>
          <a:bodyPr wrap="square" numCol="2" rtlCol="0">
            <a:spAutoFit/>
          </a:bodyPr>
          <a:lstStyle/>
          <a:p>
            <a:pPr defTabSz="457200" fontAlgn="base">
              <a:defRPr/>
            </a:pPr>
            <a:endParaRPr lang="en-GB" sz="1600" b="1" u="sng" dirty="0">
              <a:solidFill>
                <a:srgbClr val="0563C1"/>
              </a:solidFill>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defTabSz="457200" fontAlgn="base">
              <a:defRPr/>
            </a:pP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message support in the UK for anyone who is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struggling to cope and anyone in crisis. Text SHOUT </a:t>
            </a:r>
          </a:p>
          <a:p>
            <a:pPr defTabSz="457200" fontAlgn="base">
              <a:defRPr/>
            </a:pPr>
            <a:r>
              <a:rPr lang="en-GB" sz="1200" b="1" dirty="0">
                <a:solidFill>
                  <a:srgbClr val="000000"/>
                </a:solidFill>
                <a:latin typeface="Arial" panose="020B0604020202020204" pitchFamily="34" charset="0"/>
                <a:cs typeface="Arial" panose="020B0604020202020204" pitchFamily="34" charset="0"/>
              </a:rPr>
              <a:t>to 85258. This service is free on all major mobile networks. </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and support for young people who feel like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they want to take their own life, and all their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advice is confidential. Call their HOPELineUK on: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0800 068 41 41 or text: 07786 209687 (lines are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open every day from 9am to midnight). </a:t>
            </a:r>
            <a:r>
              <a:rPr lang="en-GB" sz="1200" b="1" dirty="0">
                <a:solidFill>
                  <a:srgbClr val="030303"/>
                </a:solidFill>
                <a:latin typeface="Arial" panose="020B0604020202020204" pitchFamily="34" charset="0"/>
                <a:cs typeface="Arial" panose="020B0604020202020204" pitchFamily="34" charset="0"/>
              </a:rPr>
              <a:t> </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a:t>
            </a:r>
          </a:p>
          <a:p>
            <a:pPr lvl="0" defTabSz="457200" fontAlgn="base">
              <a:defRPr/>
            </a:pPr>
            <a:r>
              <a:rPr lang="en-GB" sz="1200" b="1" dirty="0">
                <a:solidFill>
                  <a:srgbClr val="000000"/>
                </a:solidFill>
                <a:latin typeface="Arial" panose="020B0604020202020204" pitchFamily="34" charset="0"/>
                <a:cs typeface="Arial" panose="020B0604020202020204" pitchFamily="34" charset="0"/>
              </a:rPr>
              <a:t>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r>
              <a:rPr lang="en-GB" sz="1200" b="1"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The Mix </a:t>
            </a:r>
            <a:r>
              <a:rPr lang="en-GB" sz="1200" b="1" dirty="0">
                <a:solidFill>
                  <a:srgbClr val="000000"/>
                </a:solidFill>
                <a:latin typeface="Arial" panose="020B0604020202020204" pitchFamily="34" charset="0"/>
                <a:cs typeface="Arial" panose="020B0604020202020204" pitchFamily="34" charset="0"/>
              </a:rPr>
              <a:t>offers a free helpline for young people under 25 between 4pm – 11pm. Call 0808 808 4994 or you can email or text the Crisis Messenger service 24/7.</a:t>
            </a: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endParaRPr>
          </a:p>
          <a:p>
            <a:pPr lvl="0" defTabSz="457200" fontAlgn="base">
              <a:defRPr/>
            </a:pP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YoungMinds Crisis Messenger</a:t>
            </a:r>
            <a:r>
              <a:rPr lang="en-GB" sz="1200" b="1" dirty="0">
                <a:solidFill>
                  <a:srgbClr val="000000"/>
                </a:solidFill>
                <a:latin typeface="Arial" panose="020B0604020202020204" pitchFamily="34" charset="0"/>
                <a:cs typeface="Arial" panose="020B0604020202020204" pitchFamily="34" charset="0"/>
              </a:rPr>
              <a:t> provides free crisis support and links to a range of support options.</a:t>
            </a:r>
            <a:endParaRPr lang="en-GB" sz="1200" b="1" u="sng" dirty="0">
              <a:solidFill>
                <a:srgbClr val="0563C1"/>
              </a:solidFill>
              <a:latin typeface="Arial" panose="020B0604020202020204" pitchFamily="34" charset="0"/>
              <a:cs typeface="Arial" panose="020B0604020202020204" pitchFamily="34" charset="0"/>
              <a:hlinkClick r:id="rId9"/>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r>
              <a:rPr lang="en-GB" sz="1200" b="1" dirty="0">
                <a:solidFill>
                  <a:srgbClr val="030303"/>
                </a:solidFill>
                <a:latin typeface="Arial" panose="020B0604020202020204" pitchFamily="34" charset="0"/>
                <a:cs typeface="Arial" panose="020B0604020202020204" pitchFamily="34" charset="0"/>
              </a:rPr>
              <a:t>All local NHS 24/7 urgent mental health lines can be found on </a:t>
            </a: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nhs.uk/urgentmentalhealth</a:t>
            </a:r>
            <a:r>
              <a:rPr lang="en-GB" sz="1200" b="1" u="sng" dirty="0">
                <a:solidFill>
                  <a:srgbClr val="005EB8"/>
                </a:solidFill>
                <a:latin typeface="Arial" panose="020B0604020202020204" pitchFamily="34" charset="0"/>
                <a:cs typeface="Arial" panose="020B0604020202020204" pitchFamily="34" charset="0"/>
              </a:rPr>
              <a:t>.</a:t>
            </a:r>
          </a:p>
          <a:p>
            <a:pPr marL="285750" lvl="0" indent="-285750" defTabSz="457200" fontAlgn="base">
              <a:buFont typeface="Arial" panose="020B0604020202020204" pitchFamily="34" charset="0"/>
              <a:buChar char="•"/>
              <a:defRPr/>
            </a:pPr>
            <a:endParaRPr lang="en-GB" b="1" dirty="0">
              <a:solidFill>
                <a:srgbClr val="000000"/>
              </a:solidFill>
              <a:cs typeface="Arial" panose="020B0604020202020204" pitchFamily="34" charset="0"/>
            </a:endParaRPr>
          </a:p>
        </p:txBody>
      </p:sp>
      <p:pic>
        <p:nvPicPr>
          <p:cNvPr id="16" name="Picture 2" descr="See the source image">
            <a:hlinkClick r:id="rId16"/>
            <a:extLst>
              <a:ext uri="{FF2B5EF4-FFF2-40B4-BE49-F238E27FC236}">
                <a16:creationId xmlns:a16="http://schemas.microsoft.com/office/drawing/2014/main" id="{201DCE47-2BD6-4A37-932A-367813D328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9094" y="1143571"/>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e the source image">
            <a:hlinkClick r:id="rId18"/>
            <a:extLst>
              <a:ext uri="{FF2B5EF4-FFF2-40B4-BE49-F238E27FC236}">
                <a16:creationId xmlns:a16="http://schemas.microsoft.com/office/drawing/2014/main" id="{348357C9-1F5B-431D-BD32-D9F36970B6A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72118" y="2975757"/>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0"/>
            <a:extLst>
              <a:ext uri="{FF2B5EF4-FFF2-40B4-BE49-F238E27FC236}">
                <a16:creationId xmlns:a16="http://schemas.microsoft.com/office/drawing/2014/main" id="{F21EED87-6079-404F-9BCB-3A3458F4B2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4742006"/>
            <a:ext cx="1786714" cy="500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amaritans 2022 logo">
            <a:hlinkClick r:id="rId22"/>
            <a:extLst>
              <a:ext uri="{FF2B5EF4-FFF2-40B4-BE49-F238E27FC236}">
                <a16:creationId xmlns:a16="http://schemas.microsoft.com/office/drawing/2014/main" id="{DEC62632-4218-4E5A-8A48-804DB943E3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43087" y="936990"/>
            <a:ext cx="1129940" cy="8234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24"/>
            <a:extLst>
              <a:ext uri="{FF2B5EF4-FFF2-40B4-BE49-F238E27FC236}">
                <a16:creationId xmlns:a16="http://schemas.microsoft.com/office/drawing/2014/main" id="{F3FA8786-2EDD-4B38-A876-A686DCC4AB8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728310" y="2632888"/>
            <a:ext cx="1627832" cy="490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See the source image">
            <a:hlinkClick r:id="rId26"/>
            <a:extLst>
              <a:ext uri="{FF2B5EF4-FFF2-40B4-BE49-F238E27FC236}">
                <a16:creationId xmlns:a16="http://schemas.microsoft.com/office/drawing/2014/main" id="{047B69BA-FD29-42C6-BAAF-2FDF77A8EDA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19044" y="3915536"/>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ee the source image">
            <a:hlinkClick r:id="rId28" action="ppaction://hlinkfile"/>
            <a:extLst>
              <a:ext uri="{FF2B5EF4-FFF2-40B4-BE49-F238E27FC236}">
                <a16:creationId xmlns:a16="http://schemas.microsoft.com/office/drawing/2014/main" id="{B1325667-78FE-4790-A808-073A77E4B048}"/>
              </a:ext>
            </a:extLst>
          </p:cNvPr>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5937420" y="5274102"/>
            <a:ext cx="1341273" cy="5130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8F11869-14B3-816C-32BC-0CDB4FADF496}"/>
              </a:ext>
            </a:extLst>
          </p:cNvPr>
          <p:cNvSpPr/>
          <p:nvPr/>
        </p:nvSpPr>
        <p:spPr>
          <a:xfrm>
            <a:off x="10999304" y="1143571"/>
            <a:ext cx="906944" cy="2152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378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C3D235-E1B2-4245-9153-172BBCD8A862}"/>
              </a:ext>
            </a:extLst>
          </p:cNvPr>
          <p:cNvSpPr>
            <a:spLocks noGrp="1"/>
          </p:cNvSpPr>
          <p:nvPr>
            <p:ph type="ctrTitle"/>
          </p:nvPr>
        </p:nvSpPr>
        <p:spPr>
          <a:xfrm>
            <a:off x="647113" y="1710942"/>
            <a:ext cx="10550769" cy="2387600"/>
          </a:xfrm>
        </p:spPr>
        <p:txBody>
          <a:bodyPr>
            <a:normAutofit/>
          </a:bodyPr>
          <a:lstStyle/>
          <a:p>
            <a:br>
              <a:rPr lang="en-GB" b="1" dirty="0"/>
            </a:br>
            <a:endParaRPr lang="en-GB" sz="4000" dirty="0">
              <a:solidFill>
                <a:schemeClr val="bg1"/>
              </a:solidFill>
              <a:latin typeface="Aharoni" panose="02010803020104030203" pitchFamily="2" charset="-79"/>
              <a:cs typeface="Aharoni" panose="02010803020104030203" pitchFamily="2" charset="-79"/>
            </a:endParaRPr>
          </a:p>
        </p:txBody>
      </p:sp>
      <p:sp>
        <p:nvSpPr>
          <p:cNvPr id="7" name="Subtitle 6">
            <a:extLst>
              <a:ext uri="{FF2B5EF4-FFF2-40B4-BE49-F238E27FC236}">
                <a16:creationId xmlns:a16="http://schemas.microsoft.com/office/drawing/2014/main" id="{0C23CA40-1376-40BE-8B99-043D88425FF3}"/>
              </a:ext>
            </a:extLst>
          </p:cNvPr>
          <p:cNvSpPr>
            <a:spLocks noGrp="1"/>
          </p:cNvSpPr>
          <p:nvPr>
            <p:ph type="subTitle" idx="1"/>
          </p:nvPr>
        </p:nvSpPr>
        <p:spPr>
          <a:xfrm>
            <a:off x="1524000" y="4243169"/>
            <a:ext cx="9144000" cy="1655762"/>
          </a:xfrm>
        </p:spPr>
        <p:txBody>
          <a:bodyPr/>
          <a:lstStyle/>
          <a:p>
            <a:endParaRPr lang="en-GB" dirty="0"/>
          </a:p>
        </p:txBody>
      </p:sp>
      <p:sp>
        <p:nvSpPr>
          <p:cNvPr id="2" name="TextBox 1">
            <a:extLst>
              <a:ext uri="{FF2B5EF4-FFF2-40B4-BE49-F238E27FC236}">
                <a16:creationId xmlns:a16="http://schemas.microsoft.com/office/drawing/2014/main" id="{A79AD3BA-D91F-4B53-AA52-63A1FE70B8AA}"/>
              </a:ext>
            </a:extLst>
          </p:cNvPr>
          <p:cNvSpPr txBox="1"/>
          <p:nvPr/>
        </p:nvSpPr>
        <p:spPr>
          <a:xfrm>
            <a:off x="647113" y="239838"/>
            <a:ext cx="7887287" cy="400110"/>
          </a:xfrm>
          <a:prstGeom prst="rect">
            <a:avLst/>
          </a:prstGeom>
          <a:solidFill>
            <a:schemeClr val="bg1"/>
          </a:solidFill>
        </p:spPr>
        <p:txBody>
          <a:bodyPr wrap="square" rtlCol="0">
            <a:spAutoFit/>
          </a:bodyPr>
          <a:lstStyle/>
          <a:p>
            <a:r>
              <a:rPr lang="en-GB" sz="2000" b="1" dirty="0">
                <a:solidFill>
                  <a:srgbClr val="005EB8"/>
                </a:solidFill>
                <a:latin typeface="Arial" panose="020B0604020202020204" pitchFamily="34" charset="0"/>
                <a:cs typeface="Arial" panose="020B0604020202020204" pitchFamily="34" charset="0"/>
              </a:rPr>
              <a:t>Parents and carers: Young people’s mental wellbeing tool kit</a:t>
            </a:r>
          </a:p>
        </p:txBody>
      </p:sp>
      <p:sp>
        <p:nvSpPr>
          <p:cNvPr id="3" name="Rectangle: Rounded Corners 2">
            <a:extLst>
              <a:ext uri="{FF2B5EF4-FFF2-40B4-BE49-F238E27FC236}">
                <a16:creationId xmlns:a16="http://schemas.microsoft.com/office/drawing/2014/main" id="{29590BFA-4422-4062-94E1-60780D3BC942}"/>
              </a:ext>
            </a:extLst>
          </p:cNvPr>
          <p:cNvSpPr/>
          <p:nvPr/>
        </p:nvSpPr>
        <p:spPr>
          <a:xfrm>
            <a:off x="100013" y="800100"/>
            <a:ext cx="8901112" cy="594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 </a:t>
            </a:r>
            <a:endParaRPr lang="en-GB" b="1" dirty="0">
              <a:solidFill>
                <a:schemeClr val="tx1"/>
              </a:solidFill>
            </a:endParaRPr>
          </a:p>
        </p:txBody>
      </p:sp>
      <p:sp>
        <p:nvSpPr>
          <p:cNvPr id="8" name="Rectangle: Rounded Corners 7">
            <a:extLst>
              <a:ext uri="{FF2B5EF4-FFF2-40B4-BE49-F238E27FC236}">
                <a16:creationId xmlns:a16="http://schemas.microsoft.com/office/drawing/2014/main" id="{0EA1DDCC-B696-452E-ACCB-2220FF81AC77}"/>
              </a:ext>
            </a:extLst>
          </p:cNvPr>
          <p:cNvSpPr/>
          <p:nvPr/>
        </p:nvSpPr>
        <p:spPr>
          <a:xfrm>
            <a:off x="9172574" y="1612344"/>
            <a:ext cx="2919413" cy="51313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latin typeface="Arial" panose="020B0604020202020204" pitchFamily="34" charset="0"/>
                <a:cs typeface="Arial" panose="020B0604020202020204" pitchFamily="34" charset="0"/>
              </a:rPr>
              <a:t>Helpful resources:</a:t>
            </a:r>
          </a:p>
          <a:p>
            <a:pPr algn="ctr"/>
            <a:endParaRPr lang="en-GB" sz="12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Parents and carers guide: </a:t>
            </a:r>
          </a:p>
          <a:p>
            <a:r>
              <a:rPr lang="en-GB" sz="1400" b="1" u="sng" dirty="0">
                <a:solidFill>
                  <a:srgbClr val="005EB8"/>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Suicidal Thoughts | Suicidal Ideation Signs and Symptoms | YoungMinds</a:t>
            </a:r>
            <a:endParaRPr lang="en-GB" sz="1400" b="1" u="sng"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NHS App (digital tools and apps to support your own wellbeing):</a:t>
            </a:r>
          </a:p>
          <a:p>
            <a:r>
              <a:rPr lang="en-GB" sz="1400" b="1" dirty="0">
                <a:solidFill>
                  <a:srgbClr val="005EB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NHS App and your NHS account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Tips and guidance - Supporting your child:</a:t>
            </a:r>
          </a:p>
          <a:p>
            <a:r>
              <a:rPr lang="en-GB" sz="1400" b="1"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Children's mental health - Every Mind Matters - NHS (www.nhs.uk)</a:t>
            </a:r>
            <a:endParaRPr lang="en-GB" sz="1400" b="1" dirty="0">
              <a:solidFill>
                <a:srgbClr val="005EB8"/>
              </a:solidFill>
              <a:latin typeface="Arial" panose="020B0604020202020204" pitchFamily="34" charset="0"/>
              <a:cs typeface="Arial" panose="020B0604020202020204" pitchFamily="34" charset="0"/>
            </a:endParaRPr>
          </a:p>
          <a:p>
            <a:endParaRPr lang="en-GB" sz="1400" b="1" dirty="0">
              <a:solidFill>
                <a:schemeClr val="tx1"/>
              </a:solidFill>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Suicide prevention training: </a:t>
            </a:r>
          </a:p>
          <a:p>
            <a:r>
              <a:rPr lang="en-GB" sz="1400" b="1" dirty="0">
                <a:solidFill>
                  <a:srgbClr val="005EB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Free online training from Zero Suicide Alliance</a:t>
            </a:r>
            <a:endParaRPr lang="en-GB" sz="1400" b="1" dirty="0">
              <a:solidFill>
                <a:srgbClr val="005EB8"/>
              </a:solidFill>
              <a:latin typeface="Arial" panose="020B0604020202020204" pitchFamily="34" charset="0"/>
              <a:cs typeface="Arial" panose="020B0604020202020204" pitchFamily="34" charset="0"/>
            </a:endParaRPr>
          </a:p>
          <a:p>
            <a:endParaRPr lang="en-GB" sz="1600" b="1" dirty="0">
              <a:solidFill>
                <a:schemeClr val="tx1"/>
              </a:solidFill>
            </a:endParaRPr>
          </a:p>
        </p:txBody>
      </p:sp>
      <p:sp>
        <p:nvSpPr>
          <p:cNvPr id="5" name="TextBox 4">
            <a:extLst>
              <a:ext uri="{FF2B5EF4-FFF2-40B4-BE49-F238E27FC236}">
                <a16:creationId xmlns:a16="http://schemas.microsoft.com/office/drawing/2014/main" id="{6563D621-142D-42BC-B708-5A187DB9E5FF}"/>
              </a:ext>
            </a:extLst>
          </p:cNvPr>
          <p:cNvSpPr txBox="1"/>
          <p:nvPr/>
        </p:nvSpPr>
        <p:spPr>
          <a:xfrm>
            <a:off x="100013" y="800101"/>
            <a:ext cx="8829977" cy="8925520"/>
          </a:xfrm>
          <a:prstGeom prst="rect">
            <a:avLst/>
          </a:prstGeom>
          <a:noFill/>
        </p:spPr>
        <p:txBody>
          <a:bodyPr wrap="square" numCol="2" rtlCol="0">
            <a:spAutoFit/>
          </a:bodyPr>
          <a:lstStyle/>
          <a:p>
            <a:pPr lvl="0" defTabSz="457200" fontAlgn="base">
              <a:defRPr/>
            </a:pPr>
            <a:r>
              <a:rPr lang="en-GB" sz="1400" b="1" dirty="0">
                <a:solidFill>
                  <a:srgbClr val="000000"/>
                </a:solidFill>
              </a:rPr>
              <a:t>	  </a:t>
            </a:r>
          </a:p>
          <a:p>
            <a:pPr lvl="0" defTabSz="457200" fontAlgn="base">
              <a:defRPr/>
            </a:pPr>
            <a:r>
              <a:rPr lang="en-GB" sz="1400" b="1" dirty="0">
                <a:solidFill>
                  <a:srgbClr val="000000"/>
                </a:solidFill>
                <a:latin typeface="Arial" panose="020B0604020202020204" pitchFamily="34" charset="0"/>
                <a:cs typeface="Arial" panose="020B0604020202020204" pitchFamily="34" charset="0"/>
              </a:rPr>
              <a:t>           </a:t>
            </a:r>
            <a:r>
              <a:rPr lang="en-GB" sz="1400" b="1" dirty="0">
                <a:solidFill>
                  <a:srgbClr val="030303"/>
                </a:solidFill>
                <a:latin typeface="Arial" panose="020B0604020202020204" pitchFamily="34" charset="0"/>
                <a:cs typeface="Arial" panose="020B0604020202020204" pitchFamily="34" charset="0"/>
              </a:rPr>
              <a:t>Support for you and your young person:</a:t>
            </a: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4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4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solidFill>
                  <a:srgbClr val="030303"/>
                </a:solidFill>
                <a:latin typeface="Arial" panose="020B0604020202020204" pitchFamily="34" charset="0"/>
                <a:cs typeface="Arial" panose="020B0604020202020204" pitchFamily="34" charset="0"/>
              </a:rPr>
              <a:t>Local NHS 24/7 urgent mental health lines (which can be found on </a:t>
            </a:r>
            <a:r>
              <a:rPr lang="en-GB" sz="1200" b="1" u="sng" dirty="0">
                <a:solidFill>
                  <a:srgbClr val="005EB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nhs.uk/urgentmentalhealth</a:t>
            </a:r>
            <a:r>
              <a:rPr lang="en-GB" sz="1200" b="1" dirty="0">
                <a:latin typeface="Arial" panose="020B0604020202020204" pitchFamily="34" charset="0"/>
                <a:cs typeface="Arial" panose="020B0604020202020204" pitchFamily="34" charset="0"/>
              </a:rPr>
              <a:t>). </a:t>
            </a:r>
          </a:p>
          <a:p>
            <a:pPr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dirty="0">
                <a:latin typeface="Arial" panose="020B0604020202020204" pitchFamily="34" charset="0"/>
                <a:cs typeface="Arial" panose="020B0604020202020204" pitchFamily="34" charset="0"/>
              </a:rPr>
              <a:t>P</a:t>
            </a:r>
            <a:r>
              <a:rPr lang="en-GB" sz="1200" b="1" dirty="0">
                <a:solidFill>
                  <a:srgbClr val="030303"/>
                </a:solidFill>
                <a:latin typeface="Arial" panose="020B0604020202020204" pitchFamily="34" charset="0"/>
                <a:cs typeface="Arial" panose="020B0604020202020204" pitchFamily="34" charset="0"/>
              </a:rPr>
              <a:t>ublic Health England’s</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Better Health Every Mind</a:t>
            </a:r>
            <a:r>
              <a:rPr lang="en-GB" sz="1200" b="1" u="sng"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a:t>
            </a:r>
            <a:r>
              <a:rPr lang="en-GB" sz="1200" b="1" u="sng" dirty="0">
                <a:solidFill>
                  <a:srgbClr val="005EB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Matters</a:t>
            </a:r>
            <a:r>
              <a:rPr lang="en-GB" sz="1200" b="1" dirty="0">
                <a:solidFill>
                  <a:srgbClr val="030303"/>
                </a:solidFill>
                <a:latin typeface="Arial" panose="020B0604020202020204" pitchFamily="34" charset="0"/>
                <a:cs typeface="Arial" panose="020B0604020202020204" pitchFamily="34" charset="0"/>
              </a:rPr>
              <a:t> campaign shares helpful tips for </a:t>
            </a:r>
            <a:r>
              <a:rPr lang="en-GB" sz="1200" b="1" u="sng" dirty="0">
                <a:solidFill>
                  <a:srgbClr val="005EB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young people</a:t>
            </a:r>
            <a:r>
              <a:rPr lang="en-GB" sz="1200" b="1" u="sng"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parents and carers, including how to </a:t>
            </a:r>
            <a:r>
              <a:rPr lang="en-GB" sz="1200" b="1" u="sng" dirty="0">
                <a:solidFill>
                  <a:srgbClr val="005EB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spot the signs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30303"/>
                </a:solidFill>
                <a:latin typeface="Arial" panose="020B0604020202020204" pitchFamily="34" charset="0"/>
                <a:cs typeface="Arial" panose="020B0604020202020204" pitchFamily="34" charset="0"/>
              </a:rPr>
              <a:t>that your child may be struggling.</a:t>
            </a: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YoungMinds Parents Helpline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is available for parents, guardians and carers. You can call them on 0808 802 5544; 9.30am to 4pm on weekdays. </a:t>
            </a:r>
          </a:p>
          <a:p>
            <a:pPr marL="285750" lvl="0" indent="-285750" defTabSz="457200" fontAlgn="base">
              <a:buFont typeface="Arial" panose="020B0604020202020204" pitchFamily="34" charset="0"/>
              <a:buChar char="•"/>
              <a:defRPr/>
            </a:pPr>
            <a:endParaRPr lang="en-GB" sz="1200" b="1"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YoungMinds Crisis Messenger</a:t>
            </a:r>
            <a:r>
              <a:rPr lang="en-GB" sz="1200" b="1" dirty="0">
                <a:solidFill>
                  <a:srgbClr val="005EB8"/>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provides</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free crisis support and links to a range of support options for young people.</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endParaRPr>
          </a:p>
          <a:p>
            <a:pPr marL="285750" lvl="0" indent="-2857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SHOUT</a:t>
            </a:r>
            <a:r>
              <a:rPr lang="en-GB" sz="1200" b="1" dirty="0">
                <a:solidFill>
                  <a:srgbClr val="000000"/>
                </a:solidFill>
                <a:latin typeface="Arial" panose="020B0604020202020204" pitchFamily="34" charset="0"/>
                <a:cs typeface="Arial" panose="020B0604020202020204" pitchFamily="34" charset="0"/>
              </a:rPr>
              <a:t> provides free, confidential, 24/7 text </a:t>
            </a:r>
            <a:r>
              <a:rPr lang="en-GB" sz="1200" b="1" dirty="0">
                <a:latin typeface="Arial" panose="020B0604020202020204" pitchFamily="34" charset="0"/>
                <a:cs typeface="Arial" panose="020B0604020202020204" pitchFamily="34" charset="0"/>
              </a:rPr>
              <a:t>message support in the UK for anyone who is struggling to  cope and anyone in crisis. Text SHOUT to 85258. This service is free on all major mobile networks.</a:t>
            </a: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Samaritans</a:t>
            </a:r>
            <a:r>
              <a:rPr lang="en-GB" sz="1200" b="1" dirty="0">
                <a:solidFill>
                  <a:srgbClr val="0563C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 </a:t>
            </a:r>
            <a:r>
              <a:rPr lang="en-GB" sz="1200" b="1" dirty="0">
                <a:solidFill>
                  <a:srgbClr val="000000"/>
                </a:solidFill>
                <a:latin typeface="Arial" panose="020B0604020202020204" pitchFamily="34" charset="0"/>
                <a:cs typeface="Arial" panose="020B0604020202020204" pitchFamily="34" charset="0"/>
              </a:rPr>
              <a:t>are available 24/7 and offer a free anonymous non-judgemental listening service. They can be reached by phone on 116 123 or via email at </a:t>
            </a:r>
            <a:r>
              <a:rPr lang="en-GB" sz="1200" b="1" u="sng" dirty="0">
                <a:solidFill>
                  <a:srgbClr val="005EB8"/>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jo@Samaritans</a:t>
            </a:r>
            <a:r>
              <a:rPr lang="en-GB" sz="1200" b="1" u="sng" dirty="0">
                <a:solidFill>
                  <a:srgbClr val="005EB8"/>
                </a:solidFill>
                <a:latin typeface="Arial" panose="020B0604020202020204" pitchFamily="34" charset="0"/>
                <a:cs typeface="Arial" panose="020B0604020202020204" pitchFamily="34" charset="0"/>
              </a:rPr>
              <a:t>.org.</a:t>
            </a:r>
          </a:p>
          <a:p>
            <a:pPr lvl="0" defTabSz="457200" fontAlgn="base">
              <a:defRPr/>
            </a:pPr>
            <a:endParaRPr lang="en-GB" sz="1200" b="1" dirty="0">
              <a:solidFill>
                <a:srgbClr val="030303"/>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5EB8"/>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Papyrus (Prevention of Young Suicide)</a:t>
            </a:r>
            <a:r>
              <a:rPr lang="en-GB" sz="1200" b="1" dirty="0">
                <a:solidFill>
                  <a:srgbClr val="005EB8"/>
                </a:solidFill>
                <a:latin typeface="Arial" panose="020B0604020202020204" pitchFamily="34" charset="0"/>
                <a:cs typeface="Arial" panose="020B0604020202020204" pitchFamily="34" charset="0"/>
              </a:rPr>
              <a:t> </a:t>
            </a:r>
            <a:r>
              <a:rPr lang="en-GB" sz="1200" b="1" dirty="0">
                <a:solidFill>
                  <a:srgbClr val="000000"/>
                </a:solidFill>
                <a:latin typeface="Arial" panose="020B0604020202020204" pitchFamily="34" charset="0"/>
                <a:cs typeface="Arial" panose="020B0604020202020204" pitchFamily="34" charset="0"/>
              </a:rPr>
              <a:t>provides advice and support for young people under 35 who feel like they want to take their own life. All their advice is confidential. Young people and parents under 35 can call their HOPELineUK on: 0800 068 41 41 or text: 07786 209687 (lines are open every day from 9am to midnight). </a:t>
            </a:r>
            <a:r>
              <a:rPr lang="en-GB" sz="1200" b="1" dirty="0">
                <a:solidFill>
                  <a:srgbClr val="030303"/>
                </a:solidFill>
                <a:latin typeface="Arial" panose="020B0604020202020204" pitchFamily="34" charset="0"/>
                <a:cs typeface="Arial" panose="020B0604020202020204" pitchFamily="34" charset="0"/>
              </a:rPr>
              <a:t> </a:t>
            </a: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lvl="0" defTabSz="457200" fontAlgn="base">
              <a:defRPr/>
            </a:pPr>
            <a:endParaRPr lang="en-GB" sz="1200" b="1" u="sng" dirty="0">
              <a:solidFill>
                <a:srgbClr val="0563C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171450" lvl="0" indent="-171450" defTabSz="457200" fontAlgn="base">
              <a:buFont typeface="Arial" panose="020B0604020202020204" pitchFamily="34" charset="0"/>
              <a:buChar char="•"/>
              <a:defRPr/>
            </a:pPr>
            <a:r>
              <a:rPr lang="en-GB" sz="1200" b="1" u="sng" dirty="0">
                <a:solidFill>
                  <a:srgbClr val="005EB8"/>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Childline</a:t>
            </a:r>
            <a:r>
              <a:rPr lang="en-GB" sz="1200" b="1" dirty="0">
                <a:solidFill>
                  <a:srgbClr val="000000"/>
                </a:solidFill>
                <a:latin typeface="Arial" panose="020B0604020202020204" pitchFamily="34" charset="0"/>
                <a:cs typeface="Arial" panose="020B0604020202020204" pitchFamily="34" charset="0"/>
              </a:rPr>
              <a:t> offers support to young people under 19, and they confidentially call, email, or chat online about any problem, big or small. Their freephone 24-hour helpline is 0800 1111. Or students can have a one-to-one chat with an</a:t>
            </a:r>
            <a:r>
              <a:rPr lang="en-GB" sz="1200" b="1" dirty="0">
                <a:solidFill>
                  <a:srgbClr val="005EB8"/>
                </a:solidFill>
                <a:latin typeface="Arial" panose="020B0604020202020204" pitchFamily="34" charset="0"/>
                <a:cs typeface="Arial" panose="020B0604020202020204" pitchFamily="34" charset="0"/>
              </a:rPr>
              <a:t> </a:t>
            </a:r>
            <a:r>
              <a:rPr lang="en-GB" sz="1200" b="1" u="sng" dirty="0">
                <a:solidFill>
                  <a:srgbClr val="005EB8"/>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online advisor.</a:t>
            </a:r>
            <a:r>
              <a:rPr lang="en-GB" sz="1200" b="1" dirty="0">
                <a:solidFill>
                  <a:srgbClr val="005EB8"/>
                </a:solidFill>
                <a:latin typeface="Arial" panose="020B0604020202020204" pitchFamily="34" charset="0"/>
                <a:cs typeface="Arial" panose="020B0604020202020204" pitchFamily="34" charset="0"/>
              </a:rPr>
              <a:t> </a:t>
            </a: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marL="285750" lvl="0" indent="-285750" defTabSz="457200" fontAlgn="base">
              <a:buFont typeface="Arial" panose="020B0604020202020204" pitchFamily="34" charset="0"/>
              <a:buChar char="•"/>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u="sng" dirty="0">
              <a:solidFill>
                <a:srgbClr val="000000"/>
              </a:solidFill>
              <a:latin typeface="Arial" panose="020B0604020202020204" pitchFamily="34" charset="0"/>
              <a:cs typeface="Arial" panose="020B0604020202020204" pitchFamily="34" charset="0"/>
              <a:hlinkClick r:id="rId15"/>
            </a:endParaRPr>
          </a:p>
          <a:p>
            <a:pPr lvl="0" defTabSz="457200" fontAlgn="base">
              <a:defRPr/>
            </a:pPr>
            <a:endParaRPr lang="en-GB" sz="1200" b="1" dirty="0">
              <a:solidFill>
                <a:srgbClr val="000000"/>
              </a:solidFill>
              <a:latin typeface="Arial" panose="020B0604020202020204" pitchFamily="34" charset="0"/>
              <a:cs typeface="Arial" panose="020B0604020202020204" pitchFamily="34" charset="0"/>
            </a:endParaRPr>
          </a:p>
        </p:txBody>
      </p:sp>
      <p:pic>
        <p:nvPicPr>
          <p:cNvPr id="9" name="Picture 4" descr="See the source image">
            <a:hlinkClick r:id="rId18"/>
            <a:extLst>
              <a:ext uri="{FF2B5EF4-FFF2-40B4-BE49-F238E27FC236}">
                <a16:creationId xmlns:a16="http://schemas.microsoft.com/office/drawing/2014/main" id="{1504B226-05CA-4E75-A6A4-5170D9A6A20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3954" y="3288023"/>
            <a:ext cx="2889434" cy="483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hlinkClick r:id="rId20" action="ppaction://hlinkfile"/>
            <a:extLst>
              <a:ext uri="{FF2B5EF4-FFF2-40B4-BE49-F238E27FC236}">
                <a16:creationId xmlns:a16="http://schemas.microsoft.com/office/drawing/2014/main" id="{2D61F1C0-B450-4EB6-80DB-13DC7800F327}"/>
              </a:ext>
            </a:extLst>
          </p:cNvPr>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524000" y="1419775"/>
            <a:ext cx="1264671" cy="483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e the source image">
            <a:hlinkClick r:id="rId22"/>
            <a:extLst>
              <a:ext uri="{FF2B5EF4-FFF2-40B4-BE49-F238E27FC236}">
                <a16:creationId xmlns:a16="http://schemas.microsoft.com/office/drawing/2014/main" id="{25AA3553-D4A5-401D-8846-4505FE21E8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24000" y="5065827"/>
            <a:ext cx="935452" cy="68844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samaritans 2022 logo">
            <a:extLst>
              <a:ext uri="{FF2B5EF4-FFF2-40B4-BE49-F238E27FC236}">
                <a16:creationId xmlns:a16="http://schemas.microsoft.com/office/drawing/2014/main" id="{A38C8784-261F-4FA0-ABD4-EC4CC344C72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49650" y="959069"/>
            <a:ext cx="1351721" cy="9159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ee the source image">
            <a:hlinkClick r:id="rId25"/>
            <a:extLst>
              <a:ext uri="{FF2B5EF4-FFF2-40B4-BE49-F238E27FC236}">
                <a16:creationId xmlns:a16="http://schemas.microsoft.com/office/drawing/2014/main" id="{974C83FB-7268-41C1-90E7-4E7FCDE2E5C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0808" y="2720076"/>
            <a:ext cx="1629404" cy="3693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ee the source image">
            <a:hlinkClick r:id="rId27"/>
            <a:extLst>
              <a:ext uri="{FF2B5EF4-FFF2-40B4-BE49-F238E27FC236}">
                <a16:creationId xmlns:a16="http://schemas.microsoft.com/office/drawing/2014/main" id="{685D7957-A72E-4E08-95C6-5C712339A22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42410" y="4577989"/>
            <a:ext cx="1786714" cy="5002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D95942-89B5-C15D-DE33-8CD173586AB9}"/>
              </a:ext>
            </a:extLst>
          </p:cNvPr>
          <p:cNvSpPr/>
          <p:nvPr/>
        </p:nvSpPr>
        <p:spPr>
          <a:xfrm>
            <a:off x="10986052" y="1139687"/>
            <a:ext cx="993913" cy="1855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92430403"/>
      </p:ext>
    </p:extLst>
  </p:cSld>
  <p:clrMapOvr>
    <a:masterClrMapping/>
  </p:clrMapOvr>
</p:sld>
</file>

<file path=ppt/theme/theme1.xml><?xml version="1.0" encoding="utf-8"?>
<a:theme xmlns:a="http://schemas.openxmlformats.org/drawingml/2006/main" name="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b37178d-3180-4666-a039-d1fc4f3c29c2" xsi:nil="true"/>
    <lcf76f155ced4ddcb4097134ff3c332f xmlns="e557bbdc-7c45-46d3-9322-786b8d3d81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1996ADB0966946831600928F749DA2" ma:contentTypeVersion="16" ma:contentTypeDescription="Create a new document." ma:contentTypeScope="" ma:versionID="8c2c0264011ba0bfd0b66ffb40fbcd16">
  <xsd:schema xmlns:xsd="http://www.w3.org/2001/XMLSchema" xmlns:xs="http://www.w3.org/2001/XMLSchema" xmlns:p="http://schemas.microsoft.com/office/2006/metadata/properties" xmlns:ns2="e557bbdc-7c45-46d3-9322-786b8d3d81ce" xmlns:ns3="7b37178d-3180-4666-a039-d1fc4f3c29c2" targetNamespace="http://schemas.microsoft.com/office/2006/metadata/properties" ma:root="true" ma:fieldsID="37cb51e7bfafcd1fe6d5ef8d0641038e" ns2:_="" ns3:_="">
    <xsd:import namespace="e557bbdc-7c45-46d3-9322-786b8d3d81ce"/>
    <xsd:import namespace="7b37178d-3180-4666-a039-d1fc4f3c29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57bbdc-7c45-46d3-9322-786b8d3d81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547526-a6f0-4707-a276-51d9665081d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37178d-3180-4666-a039-d1fc4f3c29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fe6be30-f62d-49e9-bce5-d7140a1d24b7}" ma:internalName="TaxCatchAll" ma:showField="CatchAllData" ma:web="7b37178d-3180-4666-a039-d1fc4f3c29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F412FE-6318-4225-8436-458E86B6D85D}">
  <ds:schemaRefs>
    <ds:schemaRef ds:uri="http://purl.org/dc/terms/"/>
    <ds:schemaRef ds:uri="79569d8f-6633-46f5-ab9e-bddf19761506"/>
    <ds:schemaRef ds:uri="http://schemas.microsoft.com/office/2006/documentManagement/types"/>
    <ds:schemaRef ds:uri="http://purl.org/dc/elements/1.1/"/>
    <ds:schemaRef ds:uri="http://schemas.microsoft.com/office/2006/metadata/properties"/>
    <ds:schemaRef ds:uri="http://schemas.microsoft.com/office/infopath/2007/PartnerControls"/>
    <ds:schemaRef ds:uri="cccaf3ac-2de9-44d4-aa31-54302fceb5f7"/>
    <ds:schemaRef ds:uri="http://schemas.microsoft.com/sharepoint/v3"/>
    <ds:schemaRef ds:uri="http://schemas.openxmlformats.org/package/2006/metadata/core-properties"/>
    <ds:schemaRef ds:uri="0fe3890c-6d97-4759-8e05-8112e720dd1f"/>
    <ds:schemaRef ds:uri="http://www.w3.org/XML/1998/namespace"/>
    <ds:schemaRef ds:uri="http://purl.org/dc/dcmitype/"/>
    <ds:schemaRef ds:uri="7b37178d-3180-4666-a039-d1fc4f3c29c2"/>
    <ds:schemaRef ds:uri="e557bbdc-7c45-46d3-9322-786b8d3d81ce"/>
  </ds:schemaRefs>
</ds:datastoreItem>
</file>

<file path=customXml/itemProps2.xml><?xml version="1.0" encoding="utf-8"?>
<ds:datastoreItem xmlns:ds="http://schemas.openxmlformats.org/officeDocument/2006/customXml" ds:itemID="{75E4F69D-CDB4-43E9-985C-D81F5D2C7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57bbdc-7c45-46d3-9322-786b8d3d81ce"/>
    <ds:schemaRef ds:uri="7b37178d-3180-4666-a039-d1fc4f3c29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AE6E7A-7B4F-418F-80C0-B6CABF4545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3648</TotalTime>
  <Words>705</Words>
  <Application>Microsoft Office PowerPoint</Application>
  <PresentationFormat>Widescreen</PresentationFormat>
  <Paragraphs>150</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Aharoni</vt:lpstr>
      <vt:lpstr>Arial</vt:lpstr>
      <vt:lpstr>Calibri</vt:lpstr>
      <vt:lpstr>Calibri Light</vt:lpstr>
      <vt:lpstr>Custom Design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Health Equalities:  A CYP Masterclass Series</dc:title>
  <dc:creator>BROWN, Laura (NHS ENGLAND – X24)</dc:creator>
  <cp:lastModifiedBy>Angela</cp:lastModifiedBy>
  <cp:revision>60</cp:revision>
  <dcterms:created xsi:type="dcterms:W3CDTF">2022-08-17T14:14:11Z</dcterms:created>
  <dcterms:modified xsi:type="dcterms:W3CDTF">2023-08-02T12:45:47Z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0x0101000B1996ADB0966946831600928F749DA2</vt:lpwstr>
  </property>
  <property fmtid="{D5CDD505-2E9C-101B-9397-08002B2CF9AE}" pid="3" name="MediaServiceImageTags">
    <vt:lpwstr/>
  </property>
</Properties>
</file>